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73" r:id="rId4"/>
    <p:sldId id="262" r:id="rId5"/>
    <p:sldId id="264" r:id="rId6"/>
    <p:sldId id="265" r:id="rId7"/>
    <p:sldId id="259" r:id="rId8"/>
    <p:sldId id="276" r:id="rId9"/>
    <p:sldId id="266" r:id="rId10"/>
    <p:sldId id="277" r:id="rId11"/>
    <p:sldId id="283" r:id="rId12"/>
    <p:sldId id="279" r:id="rId13"/>
    <p:sldId id="280" r:id="rId14"/>
    <p:sldId id="281" r:id="rId15"/>
    <p:sldId id="282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7" r:id="rId24"/>
    <p:sldId id="299" r:id="rId25"/>
    <p:sldId id="298" r:id="rId26"/>
    <p:sldId id="268" r:id="rId27"/>
    <p:sldId id="275" r:id="rId28"/>
    <p:sldId id="26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C2A53-F99B-086B-0607-F6715A636A2D}" v="29" dt="2022-08-30T02:44:45.619"/>
    <p1510:client id="{1C224C49-7B50-ECFD-01EE-FDB5831F4A34}" v="36" dt="2022-08-30T19:23:10.320"/>
    <p1510:client id="{235F6BF2-B930-0A82-63C8-D4637A629FEC}" v="752" dt="2022-08-31T04:00:05.569"/>
    <p1510:client id="{26A2A102-0B5C-474B-AD3D-9B90C5946874}" v="44" dt="2022-08-22T18:36:00.677"/>
    <p1510:client id="{3639C3AB-B072-0646-1387-A5CFF23D4138}" v="32" dt="2022-08-31T14:20:24.715"/>
    <p1510:client id="{37A55B94-B354-4248-328B-77479103F776}" v="1" dt="2022-08-31T11:59:25.524"/>
    <p1510:client id="{59B52AAB-0895-AAB6-2F7E-3AB9BF22C4B5}" v="183" dt="2022-08-31T13:55:02.357"/>
    <p1510:client id="{5EA0E9B3-3885-4CBA-19CC-F25499955271}" v="169" dt="2022-08-31T11:59:02.323"/>
    <p1510:client id="{5FB0880A-1962-6F8F-6D37-DE7E3271FD7D}" v="662" dt="2022-08-22T16:04:43.661"/>
    <p1510:client id="{705D4C34-21E6-4729-B90C-F680F65B7750}" v="184" dt="2022-08-21T01:14:00.621"/>
    <p1510:client id="{8D2D84F5-5A63-B8EA-1263-C0F5C9D7015A}" v="424" dt="2022-08-30T23:54:27.169"/>
    <p1510:client id="{8DD3BCED-69AC-FA9C-EE95-3991CD8F9713}" v="326" dt="2022-08-30T19:19:32.569"/>
    <p1510:client id="{DB03ED39-0274-088F-7B61-8FD708D10EF6}" v="10" dt="2022-08-30T19:20:55.374"/>
    <p1510:client id="{E536C572-6FA4-62AC-F237-F36C05371743}" v="232" dt="2022-08-22T18:30:53.790"/>
    <p1510:client id="{F045BB35-3F49-79E8-807D-D45551636C8D}" v="66" dt="2022-08-30T19:48:06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ADC9EA-773D-4241-89E9-1F128D4364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71B7AD-1E2B-4280-ABFE-906F2823521C}">
      <dgm:prSet/>
      <dgm:spPr/>
      <dgm:t>
        <a:bodyPr/>
        <a:lstStyle/>
        <a:p>
          <a:r>
            <a:rPr lang="en-US"/>
            <a:t>Encrypt communication protocols</a:t>
          </a:r>
        </a:p>
      </dgm:t>
    </dgm:pt>
    <dgm:pt modelId="{8A086F65-C757-4421-A551-93F80FF8493A}" type="parTrans" cxnId="{990BF2EC-3E06-431D-A33E-4B5E55EF60D1}">
      <dgm:prSet/>
      <dgm:spPr/>
      <dgm:t>
        <a:bodyPr/>
        <a:lstStyle/>
        <a:p>
          <a:endParaRPr lang="en-US"/>
        </a:p>
      </dgm:t>
    </dgm:pt>
    <dgm:pt modelId="{936B2FA0-C4F8-4206-9A04-86B7ED5541EE}" type="sibTrans" cxnId="{990BF2EC-3E06-431D-A33E-4B5E55EF60D1}">
      <dgm:prSet/>
      <dgm:spPr/>
      <dgm:t>
        <a:bodyPr/>
        <a:lstStyle/>
        <a:p>
          <a:endParaRPr lang="en-US"/>
        </a:p>
      </dgm:t>
    </dgm:pt>
    <dgm:pt modelId="{F39FCCA5-3473-4AE3-AE4E-BF617366AA9F}">
      <dgm:prSet/>
      <dgm:spPr/>
      <dgm:t>
        <a:bodyPr/>
        <a:lstStyle/>
        <a:p>
          <a:r>
            <a:rPr lang="en-US"/>
            <a:t>Apply patches/updates regularly</a:t>
          </a:r>
        </a:p>
      </dgm:t>
    </dgm:pt>
    <dgm:pt modelId="{E7A2DAA8-E736-4C00-87F4-5FCD88F32E00}" type="parTrans" cxnId="{F43B41ED-E399-49C9-8965-F2C639E53BF3}">
      <dgm:prSet/>
      <dgm:spPr/>
      <dgm:t>
        <a:bodyPr/>
        <a:lstStyle/>
        <a:p>
          <a:endParaRPr lang="en-US"/>
        </a:p>
      </dgm:t>
    </dgm:pt>
    <dgm:pt modelId="{667FCB05-4867-41A9-9F8F-FB23F80E612F}" type="sibTrans" cxnId="{F43B41ED-E399-49C9-8965-F2C639E53BF3}">
      <dgm:prSet/>
      <dgm:spPr/>
      <dgm:t>
        <a:bodyPr/>
        <a:lstStyle/>
        <a:p>
          <a:endParaRPr lang="en-US"/>
        </a:p>
      </dgm:t>
    </dgm:pt>
    <dgm:pt modelId="{7583680B-02FF-422A-8234-AF6B7F604451}">
      <dgm:prSet/>
      <dgm:spPr/>
      <dgm:t>
        <a:bodyPr/>
        <a:lstStyle/>
        <a:p>
          <a:r>
            <a:rPr lang="en-US"/>
            <a:t>Have devices connect to a separate router</a:t>
          </a:r>
        </a:p>
      </dgm:t>
    </dgm:pt>
    <dgm:pt modelId="{ABD88B64-7AF0-4D79-9C5D-DF2B2A3570FF}" type="parTrans" cxnId="{4531A2B6-9F74-4A3A-9F7E-3EA79CD00881}">
      <dgm:prSet/>
      <dgm:spPr/>
      <dgm:t>
        <a:bodyPr/>
        <a:lstStyle/>
        <a:p>
          <a:endParaRPr lang="en-US"/>
        </a:p>
      </dgm:t>
    </dgm:pt>
    <dgm:pt modelId="{B8EB1A90-FCFB-4F00-8A02-BF07B61699DB}" type="sibTrans" cxnId="{4531A2B6-9F74-4A3A-9F7E-3EA79CD00881}">
      <dgm:prSet/>
      <dgm:spPr/>
      <dgm:t>
        <a:bodyPr/>
        <a:lstStyle/>
        <a:p>
          <a:endParaRPr lang="en-US"/>
        </a:p>
      </dgm:t>
    </dgm:pt>
    <dgm:pt modelId="{7CE69C80-A9AE-4E39-814C-2FA6825CABB6}" type="pres">
      <dgm:prSet presAssocID="{70ADC9EA-773D-4241-89E9-1F128D4364F5}" presName="root" presStyleCnt="0">
        <dgm:presLayoutVars>
          <dgm:dir/>
          <dgm:resizeHandles val="exact"/>
        </dgm:presLayoutVars>
      </dgm:prSet>
      <dgm:spPr/>
    </dgm:pt>
    <dgm:pt modelId="{90D711B6-63DB-4898-B3ED-CF1B99F2624F}" type="pres">
      <dgm:prSet presAssocID="{8E71B7AD-1E2B-4280-ABFE-906F2823521C}" presName="compNode" presStyleCnt="0"/>
      <dgm:spPr/>
    </dgm:pt>
    <dgm:pt modelId="{EB623367-6B31-4E5C-A7AF-4237430C8F12}" type="pres">
      <dgm:prSet presAssocID="{8E71B7AD-1E2B-4280-ABFE-906F2823521C}" presName="bgRect" presStyleLbl="bgShp" presStyleIdx="0" presStyleCnt="3"/>
      <dgm:spPr/>
    </dgm:pt>
    <dgm:pt modelId="{066985B2-A9F2-4128-B358-AD4DE273215A}" type="pres">
      <dgm:prSet presAssocID="{8E71B7AD-1E2B-4280-ABFE-906F282352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D028F89-BD7C-476A-B1A6-60B919797DF5}" type="pres">
      <dgm:prSet presAssocID="{8E71B7AD-1E2B-4280-ABFE-906F2823521C}" presName="spaceRect" presStyleCnt="0"/>
      <dgm:spPr/>
    </dgm:pt>
    <dgm:pt modelId="{618DE9DA-4F63-4A11-A582-5EFEC4EA42F4}" type="pres">
      <dgm:prSet presAssocID="{8E71B7AD-1E2B-4280-ABFE-906F2823521C}" presName="parTx" presStyleLbl="revTx" presStyleIdx="0" presStyleCnt="3">
        <dgm:presLayoutVars>
          <dgm:chMax val="0"/>
          <dgm:chPref val="0"/>
        </dgm:presLayoutVars>
      </dgm:prSet>
      <dgm:spPr/>
    </dgm:pt>
    <dgm:pt modelId="{25F0502F-F200-429A-BB18-1087ACB1E3B1}" type="pres">
      <dgm:prSet presAssocID="{936B2FA0-C4F8-4206-9A04-86B7ED5541EE}" presName="sibTrans" presStyleCnt="0"/>
      <dgm:spPr/>
    </dgm:pt>
    <dgm:pt modelId="{6CB90E71-3B0E-452B-8538-013C059AD7B9}" type="pres">
      <dgm:prSet presAssocID="{F39FCCA5-3473-4AE3-AE4E-BF617366AA9F}" presName="compNode" presStyleCnt="0"/>
      <dgm:spPr/>
    </dgm:pt>
    <dgm:pt modelId="{88DF447F-91E3-42BF-9471-53ABAD9F6D38}" type="pres">
      <dgm:prSet presAssocID="{F39FCCA5-3473-4AE3-AE4E-BF617366AA9F}" presName="bgRect" presStyleLbl="bgShp" presStyleIdx="1" presStyleCnt="3"/>
      <dgm:spPr/>
    </dgm:pt>
    <dgm:pt modelId="{D9F969D2-439A-46DA-BC6C-0206F149C975}" type="pres">
      <dgm:prSet presAssocID="{F39FCCA5-3473-4AE3-AE4E-BF617366AA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F4D06CF-A3B0-4420-A57E-F3658D9B7085}" type="pres">
      <dgm:prSet presAssocID="{F39FCCA5-3473-4AE3-AE4E-BF617366AA9F}" presName="spaceRect" presStyleCnt="0"/>
      <dgm:spPr/>
    </dgm:pt>
    <dgm:pt modelId="{DD5D41F3-AD68-4AEE-AECE-316A9677B913}" type="pres">
      <dgm:prSet presAssocID="{F39FCCA5-3473-4AE3-AE4E-BF617366AA9F}" presName="parTx" presStyleLbl="revTx" presStyleIdx="1" presStyleCnt="3">
        <dgm:presLayoutVars>
          <dgm:chMax val="0"/>
          <dgm:chPref val="0"/>
        </dgm:presLayoutVars>
      </dgm:prSet>
      <dgm:spPr/>
    </dgm:pt>
    <dgm:pt modelId="{EC80B231-02D3-4A93-9B2F-E3E12CF5A1A6}" type="pres">
      <dgm:prSet presAssocID="{667FCB05-4867-41A9-9F8F-FB23F80E612F}" presName="sibTrans" presStyleCnt="0"/>
      <dgm:spPr/>
    </dgm:pt>
    <dgm:pt modelId="{ABA0CC9C-615C-4774-9BEB-B4EC59EF771F}" type="pres">
      <dgm:prSet presAssocID="{7583680B-02FF-422A-8234-AF6B7F604451}" presName="compNode" presStyleCnt="0"/>
      <dgm:spPr/>
    </dgm:pt>
    <dgm:pt modelId="{C505EB6B-3069-4C28-9857-2133FB812C2E}" type="pres">
      <dgm:prSet presAssocID="{7583680B-02FF-422A-8234-AF6B7F604451}" presName="bgRect" presStyleLbl="bgShp" presStyleIdx="2" presStyleCnt="3"/>
      <dgm:spPr/>
    </dgm:pt>
    <dgm:pt modelId="{AC9ABD2E-F4A1-4CBD-ABD6-DEF07E7B8DC2}" type="pres">
      <dgm:prSet presAssocID="{7583680B-02FF-422A-8234-AF6B7F6044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EA008273-2A95-4E9D-864C-0C426CAF20C4}" type="pres">
      <dgm:prSet presAssocID="{7583680B-02FF-422A-8234-AF6B7F604451}" presName="spaceRect" presStyleCnt="0"/>
      <dgm:spPr/>
    </dgm:pt>
    <dgm:pt modelId="{C8B3CBF9-ED8A-40DE-BCB6-26AEF57CA178}" type="pres">
      <dgm:prSet presAssocID="{7583680B-02FF-422A-8234-AF6B7F60445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77442D-0A32-47AE-97DD-4E55B7F29FAB}" type="presOf" srcId="{8E71B7AD-1E2B-4280-ABFE-906F2823521C}" destId="{618DE9DA-4F63-4A11-A582-5EFEC4EA42F4}" srcOrd="0" destOrd="0" presId="urn:microsoft.com/office/officeart/2018/2/layout/IconVerticalSolidList"/>
    <dgm:cxn modelId="{AF73DE63-0401-440F-BA53-D6074DA894BA}" type="presOf" srcId="{7583680B-02FF-422A-8234-AF6B7F604451}" destId="{C8B3CBF9-ED8A-40DE-BCB6-26AEF57CA178}" srcOrd="0" destOrd="0" presId="urn:microsoft.com/office/officeart/2018/2/layout/IconVerticalSolidList"/>
    <dgm:cxn modelId="{F325A351-9FA1-4D5D-87E6-DA87DF8CE5F8}" type="presOf" srcId="{70ADC9EA-773D-4241-89E9-1F128D4364F5}" destId="{7CE69C80-A9AE-4E39-814C-2FA6825CABB6}" srcOrd="0" destOrd="0" presId="urn:microsoft.com/office/officeart/2018/2/layout/IconVerticalSolidList"/>
    <dgm:cxn modelId="{4531A2B6-9F74-4A3A-9F7E-3EA79CD00881}" srcId="{70ADC9EA-773D-4241-89E9-1F128D4364F5}" destId="{7583680B-02FF-422A-8234-AF6B7F604451}" srcOrd="2" destOrd="0" parTransId="{ABD88B64-7AF0-4D79-9C5D-DF2B2A3570FF}" sibTransId="{B8EB1A90-FCFB-4F00-8A02-BF07B61699DB}"/>
    <dgm:cxn modelId="{990BF2EC-3E06-431D-A33E-4B5E55EF60D1}" srcId="{70ADC9EA-773D-4241-89E9-1F128D4364F5}" destId="{8E71B7AD-1E2B-4280-ABFE-906F2823521C}" srcOrd="0" destOrd="0" parTransId="{8A086F65-C757-4421-A551-93F80FF8493A}" sibTransId="{936B2FA0-C4F8-4206-9A04-86B7ED5541EE}"/>
    <dgm:cxn modelId="{F43B41ED-E399-49C9-8965-F2C639E53BF3}" srcId="{70ADC9EA-773D-4241-89E9-1F128D4364F5}" destId="{F39FCCA5-3473-4AE3-AE4E-BF617366AA9F}" srcOrd="1" destOrd="0" parTransId="{E7A2DAA8-E736-4C00-87F4-5FCD88F32E00}" sibTransId="{667FCB05-4867-41A9-9F8F-FB23F80E612F}"/>
    <dgm:cxn modelId="{8E4A73EE-D26B-4177-9B5D-672F1C09FF91}" type="presOf" srcId="{F39FCCA5-3473-4AE3-AE4E-BF617366AA9F}" destId="{DD5D41F3-AD68-4AEE-AECE-316A9677B913}" srcOrd="0" destOrd="0" presId="urn:microsoft.com/office/officeart/2018/2/layout/IconVerticalSolidList"/>
    <dgm:cxn modelId="{2B250FE3-C79D-47F2-9153-45657128581F}" type="presParOf" srcId="{7CE69C80-A9AE-4E39-814C-2FA6825CABB6}" destId="{90D711B6-63DB-4898-B3ED-CF1B99F2624F}" srcOrd="0" destOrd="0" presId="urn:microsoft.com/office/officeart/2018/2/layout/IconVerticalSolidList"/>
    <dgm:cxn modelId="{AEA8DE18-D814-4361-B542-A98321460CC5}" type="presParOf" srcId="{90D711B6-63DB-4898-B3ED-CF1B99F2624F}" destId="{EB623367-6B31-4E5C-A7AF-4237430C8F12}" srcOrd="0" destOrd="0" presId="urn:microsoft.com/office/officeart/2018/2/layout/IconVerticalSolidList"/>
    <dgm:cxn modelId="{28640814-454B-4B45-8C91-8A17B5EEDB56}" type="presParOf" srcId="{90D711B6-63DB-4898-B3ED-CF1B99F2624F}" destId="{066985B2-A9F2-4128-B358-AD4DE273215A}" srcOrd="1" destOrd="0" presId="urn:microsoft.com/office/officeart/2018/2/layout/IconVerticalSolidList"/>
    <dgm:cxn modelId="{B13603DF-C2A8-47CB-9091-10BC73FCD239}" type="presParOf" srcId="{90D711B6-63DB-4898-B3ED-CF1B99F2624F}" destId="{6D028F89-BD7C-476A-B1A6-60B919797DF5}" srcOrd="2" destOrd="0" presId="urn:microsoft.com/office/officeart/2018/2/layout/IconVerticalSolidList"/>
    <dgm:cxn modelId="{B8B19E6A-890C-4627-A82D-3BC502E25DAA}" type="presParOf" srcId="{90D711B6-63DB-4898-B3ED-CF1B99F2624F}" destId="{618DE9DA-4F63-4A11-A582-5EFEC4EA42F4}" srcOrd="3" destOrd="0" presId="urn:microsoft.com/office/officeart/2018/2/layout/IconVerticalSolidList"/>
    <dgm:cxn modelId="{6D6904AC-1902-4D82-AD44-FDB1B2086B54}" type="presParOf" srcId="{7CE69C80-A9AE-4E39-814C-2FA6825CABB6}" destId="{25F0502F-F200-429A-BB18-1087ACB1E3B1}" srcOrd="1" destOrd="0" presId="urn:microsoft.com/office/officeart/2018/2/layout/IconVerticalSolidList"/>
    <dgm:cxn modelId="{B7F3464B-B3E8-4934-9532-AFA089CAA949}" type="presParOf" srcId="{7CE69C80-A9AE-4E39-814C-2FA6825CABB6}" destId="{6CB90E71-3B0E-452B-8538-013C059AD7B9}" srcOrd="2" destOrd="0" presId="urn:microsoft.com/office/officeart/2018/2/layout/IconVerticalSolidList"/>
    <dgm:cxn modelId="{CA446FF7-D333-4727-90B3-1B4E250BECA2}" type="presParOf" srcId="{6CB90E71-3B0E-452B-8538-013C059AD7B9}" destId="{88DF447F-91E3-42BF-9471-53ABAD9F6D38}" srcOrd="0" destOrd="0" presId="urn:microsoft.com/office/officeart/2018/2/layout/IconVerticalSolidList"/>
    <dgm:cxn modelId="{2D766B02-527D-479C-8F14-7E360F3F3E38}" type="presParOf" srcId="{6CB90E71-3B0E-452B-8538-013C059AD7B9}" destId="{D9F969D2-439A-46DA-BC6C-0206F149C975}" srcOrd="1" destOrd="0" presId="urn:microsoft.com/office/officeart/2018/2/layout/IconVerticalSolidList"/>
    <dgm:cxn modelId="{B4CF84E3-7B24-4D04-897E-F8E763FFDDB7}" type="presParOf" srcId="{6CB90E71-3B0E-452B-8538-013C059AD7B9}" destId="{AF4D06CF-A3B0-4420-A57E-F3658D9B7085}" srcOrd="2" destOrd="0" presId="urn:microsoft.com/office/officeart/2018/2/layout/IconVerticalSolidList"/>
    <dgm:cxn modelId="{584D274C-486B-4721-9A76-5506493B30E6}" type="presParOf" srcId="{6CB90E71-3B0E-452B-8538-013C059AD7B9}" destId="{DD5D41F3-AD68-4AEE-AECE-316A9677B913}" srcOrd="3" destOrd="0" presId="urn:microsoft.com/office/officeart/2018/2/layout/IconVerticalSolidList"/>
    <dgm:cxn modelId="{2B49F802-B9BB-402E-95AF-4683D0857740}" type="presParOf" srcId="{7CE69C80-A9AE-4E39-814C-2FA6825CABB6}" destId="{EC80B231-02D3-4A93-9B2F-E3E12CF5A1A6}" srcOrd="3" destOrd="0" presId="urn:microsoft.com/office/officeart/2018/2/layout/IconVerticalSolidList"/>
    <dgm:cxn modelId="{1EDAF9F3-F5C0-4A96-8753-108CFAA8BB98}" type="presParOf" srcId="{7CE69C80-A9AE-4E39-814C-2FA6825CABB6}" destId="{ABA0CC9C-615C-4774-9BEB-B4EC59EF771F}" srcOrd="4" destOrd="0" presId="urn:microsoft.com/office/officeart/2018/2/layout/IconVerticalSolidList"/>
    <dgm:cxn modelId="{675C0416-C04B-4A1A-9EF4-13C1D1D204E2}" type="presParOf" srcId="{ABA0CC9C-615C-4774-9BEB-B4EC59EF771F}" destId="{C505EB6B-3069-4C28-9857-2133FB812C2E}" srcOrd="0" destOrd="0" presId="urn:microsoft.com/office/officeart/2018/2/layout/IconVerticalSolidList"/>
    <dgm:cxn modelId="{D7DDE029-3111-4D9D-9947-26EBA4B44504}" type="presParOf" srcId="{ABA0CC9C-615C-4774-9BEB-B4EC59EF771F}" destId="{AC9ABD2E-F4A1-4CBD-ABD6-DEF07E7B8DC2}" srcOrd="1" destOrd="0" presId="urn:microsoft.com/office/officeart/2018/2/layout/IconVerticalSolidList"/>
    <dgm:cxn modelId="{779C0894-8134-449E-879F-7369D89DBA3D}" type="presParOf" srcId="{ABA0CC9C-615C-4774-9BEB-B4EC59EF771F}" destId="{EA008273-2A95-4E9D-864C-0C426CAF20C4}" srcOrd="2" destOrd="0" presId="urn:microsoft.com/office/officeart/2018/2/layout/IconVerticalSolidList"/>
    <dgm:cxn modelId="{2D314D04-3E95-4D04-96AE-521B3A425FF5}" type="presParOf" srcId="{ABA0CC9C-615C-4774-9BEB-B4EC59EF771F}" destId="{C8B3CBF9-ED8A-40DE-BCB6-26AEF57CA1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3367-6B31-4E5C-A7AF-4237430C8F12}">
      <dsp:nvSpPr>
        <dsp:cNvPr id="0" name=""/>
        <dsp:cNvSpPr/>
      </dsp:nvSpPr>
      <dsp:spPr>
        <a:xfrm>
          <a:off x="0" y="640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985B2-A9F2-4128-B358-AD4DE273215A}">
      <dsp:nvSpPr>
        <dsp:cNvPr id="0" name=""/>
        <dsp:cNvSpPr/>
      </dsp:nvSpPr>
      <dsp:spPr>
        <a:xfrm>
          <a:off x="453523" y="337971"/>
          <a:ext cx="824587" cy="824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DE9DA-4F63-4A11-A582-5EFEC4EA42F4}">
      <dsp:nvSpPr>
        <dsp:cNvPr id="0" name=""/>
        <dsp:cNvSpPr/>
      </dsp:nvSpPr>
      <dsp:spPr>
        <a:xfrm>
          <a:off x="1731633" y="640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Encrypt communication protocols</a:t>
          </a:r>
        </a:p>
      </dsp:txBody>
      <dsp:txXfrm>
        <a:off x="1731633" y="640"/>
        <a:ext cx="4182575" cy="1499250"/>
      </dsp:txXfrm>
    </dsp:sp>
    <dsp:sp modelId="{88DF447F-91E3-42BF-9471-53ABAD9F6D38}">
      <dsp:nvSpPr>
        <dsp:cNvPr id="0" name=""/>
        <dsp:cNvSpPr/>
      </dsp:nvSpPr>
      <dsp:spPr>
        <a:xfrm>
          <a:off x="0" y="1874703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F969D2-439A-46DA-BC6C-0206F149C975}">
      <dsp:nvSpPr>
        <dsp:cNvPr id="0" name=""/>
        <dsp:cNvSpPr/>
      </dsp:nvSpPr>
      <dsp:spPr>
        <a:xfrm>
          <a:off x="453523" y="2212034"/>
          <a:ext cx="824587" cy="824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D41F3-AD68-4AEE-AECE-316A9677B913}">
      <dsp:nvSpPr>
        <dsp:cNvPr id="0" name=""/>
        <dsp:cNvSpPr/>
      </dsp:nvSpPr>
      <dsp:spPr>
        <a:xfrm>
          <a:off x="1731633" y="1874703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Apply patches/updates regularly</a:t>
          </a:r>
        </a:p>
      </dsp:txBody>
      <dsp:txXfrm>
        <a:off x="1731633" y="1874703"/>
        <a:ext cx="4182575" cy="1499250"/>
      </dsp:txXfrm>
    </dsp:sp>
    <dsp:sp modelId="{C505EB6B-3069-4C28-9857-2133FB812C2E}">
      <dsp:nvSpPr>
        <dsp:cNvPr id="0" name=""/>
        <dsp:cNvSpPr/>
      </dsp:nvSpPr>
      <dsp:spPr>
        <a:xfrm>
          <a:off x="0" y="3748766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ABD2E-F4A1-4CBD-ABD6-DEF07E7B8DC2}">
      <dsp:nvSpPr>
        <dsp:cNvPr id="0" name=""/>
        <dsp:cNvSpPr/>
      </dsp:nvSpPr>
      <dsp:spPr>
        <a:xfrm>
          <a:off x="453523" y="4086097"/>
          <a:ext cx="824587" cy="824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3CBF9-ED8A-40DE-BCB6-26AEF57CA178}">
      <dsp:nvSpPr>
        <dsp:cNvPr id="0" name=""/>
        <dsp:cNvSpPr/>
      </dsp:nvSpPr>
      <dsp:spPr>
        <a:xfrm>
          <a:off x="1731633" y="3748766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Have devices connect to a separate router</a:t>
          </a:r>
        </a:p>
      </dsp:txBody>
      <dsp:txXfrm>
        <a:off x="1731633" y="3748766"/>
        <a:ext cx="4182575" cy="149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45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5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72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53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3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861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824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47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5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49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8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5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50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9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70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1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5.png"/><Relationship Id="rId7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9" name="Group 13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IOT Pentesting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D9AE-287C-ECD6-2D24-C7A6C41E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Loudshik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557C8-D5BD-76C4-F527-63610F4A4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Designed to analyze various serial interface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Common serial interface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UART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I2C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SPI</a:t>
            </a:r>
          </a:p>
        </p:txBody>
      </p:sp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3B40239-D582-661F-DDE2-4B43936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5" y="4366819"/>
            <a:ext cx="2743200" cy="1743861"/>
          </a:xfrm>
          <a:prstGeom prst="rect">
            <a:avLst/>
          </a:prstGeom>
        </p:spPr>
      </p:pic>
      <p:pic>
        <p:nvPicPr>
          <p:cNvPr id="5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22D5C0D-D7F7-6D69-B128-91AF586FA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725" y="4442700"/>
            <a:ext cx="2743200" cy="15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01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967F-1F23-EF3F-7794-F884D95A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168F7-FA5C-9B50-EC23-381A34A08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machine that connects devices to the internet</a:t>
            </a:r>
          </a:p>
          <a:p>
            <a:pPr>
              <a:buSzPct val="114999"/>
            </a:pPr>
            <a:r>
              <a:rPr lang="en-US" dirty="0"/>
              <a:t>Various Encryptions(WEP,WPA,WPA2)</a:t>
            </a:r>
          </a:p>
          <a:p>
            <a:pPr>
              <a:buSzPct val="114999"/>
            </a:pPr>
            <a:r>
              <a:rPr lang="en-US" dirty="0"/>
              <a:t>Everybody loves Cisco(not the singer Sisco)</a:t>
            </a:r>
          </a:p>
        </p:txBody>
      </p:sp>
      <p:pic>
        <p:nvPicPr>
          <p:cNvPr id="5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3120958-ACD5-3D72-2847-2D59168E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33" y="2556932"/>
            <a:ext cx="4290332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857B-691A-3548-B2F0-4F53CCFBC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NRF Dongle</a:t>
            </a:r>
          </a:p>
        </p:txBody>
      </p:sp>
      <p:pic>
        <p:nvPicPr>
          <p:cNvPr id="5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0DDB5B7-E95D-DEA8-5EFD-22F1BEE6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0" y="3907240"/>
            <a:ext cx="2743200" cy="174861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2345D4-1A1F-44E4-A018-42BAE9C16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Scans for BLE devices</a:t>
            </a:r>
          </a:p>
          <a:p>
            <a:pPr>
              <a:buSzPct val="114999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71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B57BBC-1C29-0C58-C2EF-1F49403E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r>
              <a:rPr lang="en-US"/>
              <a:t>Multimeter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61BACE8-A9C5-6A05-B188-4F1049F2CA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79" b="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B40431-D682-8BB1-A900-01E3BD6BA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Measures electricity on a device</a:t>
            </a:r>
          </a:p>
        </p:txBody>
      </p:sp>
    </p:spTree>
    <p:extLst>
      <p:ext uri="{BB962C8B-B14F-4D97-AF65-F5344CB8AC3E}">
        <p14:creationId xmlns:p14="http://schemas.microsoft.com/office/powerpoint/2010/main" val="4026880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8D3EAE6-5AC4-4EF7-BA5E-FF047F057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5223CC4-CEF2-43BE-A268-7574A7F57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AD518D9-DA34-42A4-AE7C-2449A29A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7E9183-A8C2-4E29-854A-122252F8C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27F9D8B-907D-42F0-8748-A986C12C5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27D324-ED99-4DAD-96B2-75E77B6E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337249F-C4EB-4A52-BDE3-F18428B6F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A468AB-6529-4F96-AEFC-6AD6595A6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089A79C-A8AE-442E-815D-D80E125F0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0B674B-E10A-4763-8BFE-1786B1FAA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73A63F5-7024-4E54-BD0F-915548E06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3196DA7-E2F9-4856-9E0A-8C0429A3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225015-9A6D-0AF0-D007-3A511048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Logic Analyzer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215A6D-972C-F5D1-3E31-BEC1981F3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9431" y="3657596"/>
            <a:ext cx="3092865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chemeClr val="tx1"/>
                </a:solidFill>
              </a:rPr>
              <a:t>Captures and displays signal</a:t>
            </a:r>
          </a:p>
          <a:p>
            <a:pPr marL="0" indent="0" algn="ctr">
              <a:buNone/>
            </a:pPr>
            <a:endParaRPr lang="en-US" sz="21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1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9C719A-3811-4E19-B117-AE520049C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70509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58245A0-F744-A3F1-ADF2-5AE0661EB7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009" b="25275"/>
          <a:stretch/>
        </p:blipFill>
        <p:spPr>
          <a:xfrm>
            <a:off x="1259058" y="1091819"/>
            <a:ext cx="6099175" cy="2482596"/>
          </a:xfrm>
          <a:prstGeom prst="rect">
            <a:avLst/>
          </a:prstGeom>
        </p:spPr>
      </p:pic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57BCCB3-E336-D61C-DDF9-FE62695D2C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865" r="2" b="14632"/>
          <a:stretch/>
        </p:blipFill>
        <p:spPr>
          <a:xfrm>
            <a:off x="1363960" y="3671696"/>
            <a:ext cx="6099048" cy="2120561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CD6C93C-4E39-45E2-8C6B-9AA31159F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03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49C17B-48C8-61D4-3393-5F736C8E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r>
              <a:rPr lang="en-US"/>
              <a:t>ARUDIUNO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41B689B-11A3-DEC2-C153-2C4A92AC1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5" r="2421" b="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7782F5-98C1-24B3-8730-C1DDB4B6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Microcontroller</a:t>
            </a:r>
          </a:p>
          <a:p>
            <a:pPr>
              <a:buSzPct val="114999"/>
            </a:pPr>
            <a:r>
              <a:rPr lang="en-US" dirty="0"/>
              <a:t>Device used to manipulate info on a device</a:t>
            </a:r>
          </a:p>
          <a:p>
            <a:pPr>
              <a:buSzPct val="114999"/>
            </a:pPr>
            <a:r>
              <a:rPr lang="en-US" dirty="0"/>
              <a:t>Can write simple scripts/programs</a:t>
            </a:r>
          </a:p>
          <a:p>
            <a:pPr marL="0" indent="0">
              <a:buSzPct val="114999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4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308A-29AF-1B29-47D2-317988B1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Lab#1 UART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29E08-10F4-F1EE-D1CF-07FBC3AE7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262626"/>
                </a:solidFill>
              </a:rPr>
              <a:t>What is UART?</a:t>
            </a:r>
          </a:p>
          <a:p>
            <a:pPr>
              <a:buSzPct val="114999"/>
            </a:pPr>
            <a:r>
              <a:rPr lang="en-US" sz="1800">
                <a:solidFill>
                  <a:srgbClr val="262626"/>
                </a:solidFill>
              </a:rPr>
              <a:t>Universal Asynchronous receiver-transmitter</a:t>
            </a:r>
          </a:p>
          <a:p>
            <a:pPr>
              <a:buSzPct val="114999"/>
            </a:pPr>
            <a:r>
              <a:rPr lang="en-US" sz="1800">
                <a:solidFill>
                  <a:srgbClr val="262626"/>
                </a:solidFill>
              </a:rPr>
              <a:t>Page 3-19</a:t>
            </a:r>
          </a:p>
          <a:p>
            <a:pPr>
              <a:buSzPct val="114999"/>
            </a:pPr>
            <a:endParaRPr lang="en-US" sz="1800">
              <a:solidFill>
                <a:srgbClr val="262626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285F35D-8614-EA90-4FC6-831D5CDF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985682"/>
            <a:ext cx="6098041" cy="28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40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3E4B-85B4-5FAA-3F4D-4842B516F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Gotta love Cisco</a:t>
            </a:r>
          </a:p>
        </p:txBody>
      </p:sp>
      <p:pic>
        <p:nvPicPr>
          <p:cNvPr id="4" name="Picture 4" descr="A picture containing text, indoor, accessory&#10;&#10;Description automatically generated">
            <a:extLst>
              <a:ext uri="{FF2B5EF4-FFF2-40B4-BE49-F238E27FC236}">
                <a16:creationId xmlns:a16="http://schemas.microsoft.com/office/drawing/2014/main" id="{0F5A5AC3-01E2-FF66-5C07-993C67D29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5341" y="2556932"/>
            <a:ext cx="4121316" cy="3318936"/>
          </a:xfrm>
        </p:spPr>
      </p:pic>
    </p:spTree>
    <p:extLst>
      <p:ext uri="{BB962C8B-B14F-4D97-AF65-F5344CB8AC3E}">
        <p14:creationId xmlns:p14="http://schemas.microsoft.com/office/powerpoint/2010/main" val="1436441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39ECD8-0E3E-43C1-9E56-3604E9A1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592F0F-402B-4FF5-BC6B-00A02465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F0DA20-3B85-45BF-BA3A-BFB1E8447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77C3F1-A465-43B3-85B0-DD54F9F15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DB29FDA-E291-482E-AAF5-3E0C5C321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024A88-E45C-43D3-B94F-346AF518B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88604D-A2CF-B32B-BE38-1C149F40F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>
            <a:normAutofit/>
          </a:bodyPr>
          <a:lstStyle/>
          <a:p>
            <a:r>
              <a:rPr lang="en-US" sz="4000"/>
              <a:t>Taking it apart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BD34B5-7777-4A8A-8ED2-97A4A3C27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BF2759-2AE8-FCF5-589D-A9815BA29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567427" cy="3318936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4" name="Picture 4" descr="A picture containing text, microwave, electronics&#10;&#10;Description automatically generated">
            <a:extLst>
              <a:ext uri="{FF2B5EF4-FFF2-40B4-BE49-F238E27FC236}">
                <a16:creationId xmlns:a16="http://schemas.microsoft.com/office/drawing/2014/main" id="{B28CB734-A615-7E3A-A6BB-52EB0F171E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36" b="-4"/>
          <a:stretch/>
        </p:blipFill>
        <p:spPr>
          <a:xfrm>
            <a:off x="6093447" y="821175"/>
            <a:ext cx="2584054" cy="24945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18F8D27-BFDB-4BF9-A512-FF930275B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text, microwave&#10;&#10;Description automatically generated">
            <a:extLst>
              <a:ext uri="{FF2B5EF4-FFF2-40B4-BE49-F238E27FC236}">
                <a16:creationId xmlns:a16="http://schemas.microsoft.com/office/drawing/2014/main" id="{B6B18590-B5B2-7F7D-D795-CBF482831B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2" r="7605" b="-1"/>
          <a:stretch/>
        </p:blipFill>
        <p:spPr>
          <a:xfrm>
            <a:off x="8855486" y="821175"/>
            <a:ext cx="2510350" cy="2494531"/>
          </a:xfrm>
          <a:prstGeom prst="rect">
            <a:avLst/>
          </a:prstGeom>
        </p:spPr>
      </p:pic>
      <p:pic>
        <p:nvPicPr>
          <p:cNvPr id="5" name="Picture 5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937210E2-E7FC-B1B5-E9E8-05D58E7D23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47" r="32795" b="1"/>
          <a:stretch/>
        </p:blipFill>
        <p:spPr>
          <a:xfrm>
            <a:off x="6093448" y="3453833"/>
            <a:ext cx="5264080" cy="24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8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8782-B8B6-1E6A-898B-2ADA04AD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Ground </a:t>
            </a:r>
            <a:br>
              <a:rPr lang="en-US" dirty="0"/>
            </a:br>
            <a:r>
              <a:rPr lang="en-US" dirty="0"/>
              <a:t>Identifying Rx &amp; Tx</a:t>
            </a:r>
          </a:p>
        </p:txBody>
      </p:sp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0518804-0589-CD38-6C9E-9C3E8F0F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318" y="2596516"/>
            <a:ext cx="3341361" cy="3318936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5A68F21-5E90-D1D1-E7B6-7B356059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592686"/>
            <a:ext cx="4089070" cy="30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1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26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23E6EE-A2FC-A0A5-82B9-B68747F8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>
            <a:normAutofit/>
          </a:bodyPr>
          <a:lstStyle/>
          <a:p>
            <a:r>
              <a:rPr lang="en-US"/>
              <a:t>What is IOT?</a:t>
            </a:r>
          </a:p>
        </p:txBody>
      </p:sp>
      <p:cxnSp>
        <p:nvCxnSpPr>
          <p:cNvPr id="39" name="Straight Connector 32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7F3C1-16F3-3B35-2303-D90FA235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673373" cy="33189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Internet of Things</a:t>
            </a:r>
          </a:p>
          <a:p>
            <a:r>
              <a:rPr lang="en-US" sz="1800" dirty="0"/>
              <a:t>Any device connected to the internet</a:t>
            </a:r>
          </a:p>
          <a:p>
            <a:pPr>
              <a:buSzPct val="114999"/>
            </a:pPr>
            <a:r>
              <a:rPr lang="en-US" sz="1800" dirty="0"/>
              <a:t>Devices that begin with smart in its name</a:t>
            </a:r>
          </a:p>
          <a:p>
            <a:pPr>
              <a:buSzPct val="114999"/>
            </a:pPr>
            <a:r>
              <a:rPr lang="en-US" sz="1800" dirty="0"/>
              <a:t>Industries</a:t>
            </a:r>
          </a:p>
          <a:p>
            <a:pPr lvl="1">
              <a:buSzPct val="114999"/>
            </a:pPr>
            <a:r>
              <a:rPr lang="en-US" sz="1800" dirty="0"/>
              <a:t>Medical – insulin pumps</a:t>
            </a:r>
          </a:p>
          <a:p>
            <a:pPr lvl="1">
              <a:buSzPct val="114999"/>
            </a:pPr>
            <a:r>
              <a:rPr lang="en-US" sz="1800" dirty="0"/>
              <a:t>Security – smart cameras</a:t>
            </a:r>
          </a:p>
          <a:p>
            <a:pPr lvl="1">
              <a:buSzPct val="114999"/>
            </a:pPr>
            <a:r>
              <a:rPr lang="en-US" sz="1800" dirty="0"/>
              <a:t>Ammunition – Smart Guns</a:t>
            </a:r>
          </a:p>
          <a:p>
            <a:endParaRPr lang="en-US" sz="1800"/>
          </a:p>
        </p:txBody>
      </p:sp>
      <p:pic>
        <p:nvPicPr>
          <p:cNvPr id="7" name="Picture 7" descr="A red sports car on a road&#10;&#10;Description automatically generated">
            <a:extLst>
              <a:ext uri="{FF2B5EF4-FFF2-40B4-BE49-F238E27FC236}">
                <a16:creationId xmlns:a16="http://schemas.microsoft.com/office/drawing/2014/main" id="{FFB21805-D197-474A-1D5F-BDA868705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185" y="1527999"/>
            <a:ext cx="2254829" cy="1582716"/>
          </a:xfrm>
          <a:prstGeom prst="rect">
            <a:avLst/>
          </a:prstGeom>
        </p:spPr>
      </p:pic>
      <p:pic>
        <p:nvPicPr>
          <p:cNvPr id="5" name="Picture 5" descr="A picture containing table, indoor, sitting, floor&#10;&#10;Description automatically generated">
            <a:extLst>
              <a:ext uri="{FF2B5EF4-FFF2-40B4-BE49-F238E27FC236}">
                <a16:creationId xmlns:a16="http://schemas.microsoft.com/office/drawing/2014/main" id="{BDF26F5C-EECC-08FC-A78C-0A7539D5B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311" y="3884639"/>
            <a:ext cx="2254703" cy="1383184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200B2D-B3CA-9B80-DA8E-2C91C368D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4859" y="1276686"/>
            <a:ext cx="2254829" cy="433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9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0CFE-3E86-FD69-AC22-51262A1D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RX &amp; TX</a:t>
            </a:r>
          </a:p>
        </p:txBody>
      </p:sp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7FA51F3-79E2-B7D9-68CC-BDDA18FFF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0011" y="2601912"/>
            <a:ext cx="4371975" cy="3228975"/>
          </a:xfrm>
        </p:spPr>
      </p:pic>
    </p:spTree>
    <p:extLst>
      <p:ext uri="{BB962C8B-B14F-4D97-AF65-F5344CB8AC3E}">
        <p14:creationId xmlns:p14="http://schemas.microsoft.com/office/powerpoint/2010/main" val="2070818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F4BF-FC4C-16BA-2A56-5BA51301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Logic Analyzer 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B1A38F-AEAD-D441-6E50-A1FE69D32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495" y="2630055"/>
            <a:ext cx="4008046" cy="2895600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9ECE0E7-2CDF-B2F3-CD95-9C89BD02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439" y="2630365"/>
            <a:ext cx="3861459" cy="2893659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74E2B62-5131-C709-17B7-C4E1449D3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816" y="2631408"/>
            <a:ext cx="3020290" cy="28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45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00ED58B-CEC5-4786-807F-E4D0A90B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727E8B-B76E-44AE-BA84-72E67FFFF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4D4A5E-A361-484B-BA87-71470F0CE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B2E45B-3291-4196-85CD-8C21E2674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845E1EB-926E-47C1-8FEA-136188263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34D75-621B-40C8-8B6E-F7444F8C0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DB930C3-A535-4C0B-8758-1F731FDB3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6E40B6-6B9F-47E5-B569-3DCED742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99F145-4394-4DF5-924A-A881CBBEF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BD7944-0DDE-42BF-BC88-D30458845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37A0EC-D6DD-417D-BEE9-FA4E1167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524EECF-2D49-48DB-8728-DC15DB1F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04F368-46A7-0690-E898-2D3B6A71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623" y="1041401"/>
            <a:ext cx="5544992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FF05-5FE5-7586-5DB9-4F3BF0CF2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623" y="3657597"/>
            <a:ext cx="5544992" cy="2079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chemeClr val="tx1"/>
                </a:solidFill>
              </a:rPr>
              <a:t>Humans cant read binary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chemeClr val="tx1"/>
                </a:solidFill>
              </a:rPr>
              <a:t>Need to convert from binary to ASCII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7F9F3D-0703-4179-8660-23DDFB318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39519" y="3522131"/>
            <a:ext cx="502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0C82EA8-9EEE-4AA1-A5C4-C9CB21652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5596" y="1092199"/>
            <a:ext cx="4174039" cy="4644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7281FC5-DDAA-CC0D-445A-AE5F2B5ECB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84"/>
          <a:stretch/>
        </p:blipFill>
        <p:spPr>
          <a:xfrm>
            <a:off x="7066464" y="1251280"/>
            <a:ext cx="3845604" cy="2510546"/>
          </a:xfrm>
          <a:prstGeom prst="rect">
            <a:avLst/>
          </a:prstGeom>
        </p:spPr>
      </p:pic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09ECFA-27F6-1DC7-3CE9-6822EFE171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611" r="13484" b="-1"/>
          <a:stretch/>
        </p:blipFill>
        <p:spPr>
          <a:xfrm>
            <a:off x="7066465" y="3920908"/>
            <a:ext cx="1842368" cy="1654104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D154CBD-F00E-12D3-2110-6AB232FDF7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78" r="19694" b="-4"/>
          <a:stretch/>
        </p:blipFill>
        <p:spPr>
          <a:xfrm>
            <a:off x="9069699" y="3920906"/>
            <a:ext cx="1849312" cy="165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0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A5E6-2A09-108A-A926-157D6569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Smart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4E30-3E7F-5D28-93BA-FA8A52796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Uses the BLE communication protocol</a:t>
            </a:r>
          </a:p>
          <a:p>
            <a:pPr>
              <a:buSzPct val="114999"/>
            </a:pPr>
            <a:r>
              <a:rPr lang="en-US" dirty="0">
                <a:solidFill>
                  <a:srgbClr val="262626"/>
                </a:solidFill>
              </a:rPr>
              <a:t>Can be easily be hacked</a:t>
            </a:r>
          </a:p>
          <a:p>
            <a:pPr>
              <a:buSzPct val="114999"/>
            </a:pPr>
            <a:r>
              <a:rPr lang="en-US">
                <a:solidFill>
                  <a:srgbClr val="262626"/>
                </a:solidFill>
              </a:rPr>
              <a:t>Smart != safe</a:t>
            </a:r>
            <a:endParaRPr lang="en-US" dirty="0">
              <a:solidFill>
                <a:srgbClr val="262626"/>
              </a:solidFill>
            </a:endParaRPr>
          </a:p>
          <a:p>
            <a:pPr>
              <a:buSzPct val="114999"/>
            </a:pPr>
            <a:r>
              <a:rPr lang="en-US" dirty="0">
                <a:solidFill>
                  <a:srgbClr val="262626"/>
                </a:solidFill>
              </a:rPr>
              <a:t>Page 101-119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C885205-0FC2-DECE-84DB-00BE30B3B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026" y="2707519"/>
            <a:ext cx="2739728" cy="283996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0371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D01F-AA7A-2666-D80A-86A4D3B58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small to see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2BA1663-1EFE-023C-5884-0205F4223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469" y="2556932"/>
            <a:ext cx="4050457" cy="3318936"/>
          </a:xfrm>
        </p:spPr>
      </p:pic>
    </p:spTree>
    <p:extLst>
      <p:ext uri="{BB962C8B-B14F-4D97-AF65-F5344CB8AC3E}">
        <p14:creationId xmlns:p14="http://schemas.microsoft.com/office/powerpoint/2010/main" val="261376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231E-5274-D14E-5F70-92CAC9F9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F2655-E949-C266-0A88-0D19B0091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Hciconfig</a:t>
            </a:r>
            <a:r>
              <a:rPr lang="en-US" dirty="0"/>
              <a:t> – shows a list BLE devices</a:t>
            </a:r>
          </a:p>
          <a:p>
            <a:pPr>
              <a:buSzPct val="114999"/>
            </a:pPr>
            <a:r>
              <a:rPr lang="en-US" dirty="0" err="1"/>
              <a:t>Bettercap</a:t>
            </a:r>
            <a:r>
              <a:rPr lang="en-US" dirty="0"/>
              <a:t> – framework use for BLE Devices</a:t>
            </a:r>
          </a:p>
          <a:p>
            <a:pPr lvl="1">
              <a:buSzPct val="114999"/>
            </a:pPr>
            <a:r>
              <a:rPr lang="en-US" dirty="0" err="1"/>
              <a:t>Ble.recon</a:t>
            </a:r>
            <a:r>
              <a:rPr lang="en-US" dirty="0"/>
              <a:t> on</a:t>
            </a:r>
          </a:p>
          <a:p>
            <a:pPr lvl="1">
              <a:buSzPct val="114999"/>
            </a:pPr>
            <a:r>
              <a:rPr lang="en-US" dirty="0" err="1"/>
              <a:t>Ble.show</a:t>
            </a:r>
            <a:endParaRPr lang="en-US"/>
          </a:p>
          <a:p>
            <a:pPr lvl="1">
              <a:buSzPct val="114999"/>
            </a:pPr>
            <a:r>
              <a:rPr lang="en-US" dirty="0" err="1"/>
              <a:t>Ble.enum</a:t>
            </a:r>
            <a:r>
              <a:rPr lang="en-US" dirty="0"/>
              <a:t> &lt;mac address&gt;</a:t>
            </a:r>
          </a:p>
          <a:p>
            <a:pPr lvl="1">
              <a:buSzPct val="114999"/>
            </a:pPr>
            <a:r>
              <a:rPr lang="en-US" dirty="0" err="1">
                <a:ea typeface="+mn-lt"/>
                <a:cs typeface="+mn-lt"/>
              </a:rPr>
              <a:t>ble.write</a:t>
            </a:r>
            <a:r>
              <a:rPr lang="en-US" dirty="0">
                <a:ea typeface="+mn-lt"/>
                <a:cs typeface="+mn-lt"/>
              </a:rPr>
              <a:t> f5:35:9f:a0:df:f3 fff4 0001</a:t>
            </a:r>
          </a:p>
          <a:p>
            <a:pPr lvl="1">
              <a:buSzPct val="114999"/>
            </a:pPr>
            <a:r>
              <a:rPr lang="en-US" dirty="0" err="1">
                <a:ea typeface="+mn-lt"/>
                <a:cs typeface="+mn-lt"/>
              </a:rPr>
              <a:t>ble.write</a:t>
            </a:r>
            <a:r>
              <a:rPr lang="en-US" dirty="0">
                <a:ea typeface="+mn-lt"/>
                <a:cs typeface="+mn-lt"/>
              </a:rPr>
              <a:t> f5:35:9f:a0:df:f3 fff4 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62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695BA-E1EE-5C7D-AD22-FCBD17904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7E95C-BB29-A167-690A-49B7E103C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en-US" dirty="0"/>
              <a:t>IOT is complex</a:t>
            </a:r>
          </a:p>
          <a:p>
            <a:pPr marL="342900" indent="-342900">
              <a:buSzPct val="114999"/>
            </a:pPr>
            <a:r>
              <a:rPr lang="en-US" dirty="0"/>
              <a:t>Like feminism </a:t>
            </a:r>
            <a:r>
              <a:rPr lang="en-US" dirty="0" err="1"/>
              <a:t>iot</a:t>
            </a:r>
            <a:r>
              <a:rPr lang="en-US" dirty="0"/>
              <a:t> has many intersection</a:t>
            </a:r>
          </a:p>
          <a:p>
            <a:pPr marL="800100" lvl="1" indent="-342900">
              <a:buSzPct val="114999"/>
            </a:pPr>
            <a:r>
              <a:rPr lang="en-US" dirty="0"/>
              <a:t>Wireless</a:t>
            </a:r>
          </a:p>
          <a:p>
            <a:pPr marL="800100" lvl="1" indent="-342900">
              <a:buSzPct val="114999"/>
            </a:pPr>
            <a:r>
              <a:rPr lang="en-US" dirty="0"/>
              <a:t>Application security</a:t>
            </a:r>
          </a:p>
          <a:p>
            <a:pPr marL="800100" lvl="1" indent="-342900">
              <a:buSzPct val="114999"/>
            </a:pPr>
            <a:r>
              <a:rPr lang="en-US" dirty="0"/>
              <a:t>Hardware/software</a:t>
            </a:r>
          </a:p>
        </p:txBody>
      </p:sp>
    </p:spTree>
    <p:extLst>
      <p:ext uri="{BB962C8B-B14F-4D97-AF65-F5344CB8AC3E}">
        <p14:creationId xmlns:p14="http://schemas.microsoft.com/office/powerpoint/2010/main" val="329251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BDB52-0605-2C60-9C5F-8C485C15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Best Practices</a:t>
            </a:r>
            <a:br>
              <a:rPr lang="en-US">
                <a:solidFill>
                  <a:srgbClr val="262626"/>
                </a:solidFill>
              </a:rPr>
            </a:br>
            <a:endParaRPr lang="en-US">
              <a:solidFill>
                <a:srgbClr val="262626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D3084B-B356-22A6-4846-B0CD65B31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638617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2543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6B33F-3526-7A53-C588-D831427CF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b="1" u="sng" dirty="0">
                <a:solidFill>
                  <a:srgbClr val="262626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C034-7CE0-A7B9-8678-4203DF0C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dirty="0">
                <a:solidFill>
                  <a:srgbClr val="262626"/>
                </a:solidFill>
              </a:rPr>
              <a:t>Questions</a:t>
            </a:r>
          </a:p>
          <a:p>
            <a:pPr>
              <a:buSzPct val="114999"/>
            </a:pPr>
            <a:r>
              <a:rPr lang="en-US" sz="2800" b="1" dirty="0">
                <a:solidFill>
                  <a:srgbClr val="262626"/>
                </a:solidFill>
                <a:ea typeface="+mn-lt"/>
                <a:cs typeface="+mn-lt"/>
              </a:rPr>
              <a:t>Questions</a:t>
            </a:r>
            <a:endParaRPr lang="en-US" sz="2800" b="1" dirty="0">
              <a:solidFill>
                <a:srgbClr val="262626"/>
              </a:solidFill>
            </a:endParaRPr>
          </a:p>
          <a:p>
            <a:pPr>
              <a:buSzPct val="114999"/>
            </a:pPr>
            <a:r>
              <a:rPr lang="en-US" sz="2800" b="1" dirty="0">
                <a:solidFill>
                  <a:srgbClr val="262626"/>
                </a:solidFill>
                <a:ea typeface="+mn-lt"/>
                <a:cs typeface="+mn-lt"/>
              </a:rPr>
              <a:t>Questions</a:t>
            </a:r>
          </a:p>
          <a:p>
            <a:pPr>
              <a:buSzPct val="114999"/>
            </a:pPr>
            <a:r>
              <a:rPr lang="en-US" sz="2800" b="1" dirty="0">
                <a:solidFill>
                  <a:srgbClr val="262626"/>
                </a:solidFill>
                <a:ea typeface="+mn-lt"/>
                <a:cs typeface="+mn-lt"/>
              </a:rPr>
              <a:t>Questions</a:t>
            </a:r>
          </a:p>
          <a:p>
            <a:pPr>
              <a:buSzPct val="114999"/>
            </a:pPr>
            <a:r>
              <a:rPr lang="en-US" sz="2800" b="1" dirty="0">
                <a:solidFill>
                  <a:srgbClr val="262626"/>
                </a:solidFill>
                <a:ea typeface="+mn-lt"/>
                <a:cs typeface="+mn-lt"/>
              </a:rPr>
              <a:t>Questions</a:t>
            </a:r>
          </a:p>
          <a:p>
            <a:pPr>
              <a:buSzPct val="114999"/>
            </a:pPr>
            <a:r>
              <a:rPr lang="en-US" sz="2800" b="1" dirty="0">
                <a:solidFill>
                  <a:srgbClr val="262626"/>
                </a:solidFill>
                <a:ea typeface="+mn-lt"/>
                <a:cs typeface="+mn-lt"/>
              </a:rPr>
              <a:t>Questions</a:t>
            </a:r>
          </a:p>
          <a:p>
            <a:pPr>
              <a:buSzPct val="114999"/>
            </a:pPr>
            <a:endParaRPr lang="en-US" sz="1800" dirty="0">
              <a:solidFill>
                <a:srgbClr val="262626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0D6746B5-E1DD-C238-59BE-354F1D894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1056" y="609602"/>
            <a:ext cx="5587749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AC58D-C4A3-DB62-7B15-014BCEF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Common Components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75140-3D63-8A60-B246-579D5D14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Hardware</a:t>
            </a:r>
          </a:p>
          <a:p>
            <a:r>
              <a:rPr lang="en-US" dirty="0"/>
              <a:t>Firmware</a:t>
            </a:r>
          </a:p>
          <a:p>
            <a:r>
              <a:rPr lang="en-US" dirty="0"/>
              <a:t>Software</a:t>
            </a:r>
          </a:p>
          <a:p>
            <a:pPr>
              <a:buSzPct val="114999"/>
            </a:pPr>
            <a:r>
              <a:rPr lang="en-US" dirty="0"/>
              <a:t>Serial Interfaces</a:t>
            </a:r>
          </a:p>
          <a:p>
            <a:pPr lvl="1">
              <a:buSzPct val="114999"/>
            </a:pPr>
            <a:r>
              <a:rPr lang="en-US" dirty="0"/>
              <a:t>USB</a:t>
            </a:r>
          </a:p>
          <a:p>
            <a:pPr lvl="1">
              <a:buSzPct val="114999"/>
            </a:pPr>
            <a:r>
              <a:rPr lang="en-US" dirty="0"/>
              <a:t>SPI</a:t>
            </a:r>
          </a:p>
          <a:p>
            <a:pPr lvl="1">
              <a:buSzPct val="114999"/>
            </a:pPr>
            <a:r>
              <a:rPr lang="en-US" dirty="0"/>
              <a:t>I2C</a:t>
            </a:r>
          </a:p>
          <a:p>
            <a:r>
              <a:rPr lang="en-US" dirty="0"/>
              <a:t>Communication protocols</a:t>
            </a:r>
          </a:p>
          <a:p>
            <a:pPr lvl="1"/>
            <a:r>
              <a:rPr lang="en-US" dirty="0"/>
              <a:t>Zigbee</a:t>
            </a:r>
          </a:p>
          <a:p>
            <a:pPr lvl="1"/>
            <a:r>
              <a:rPr lang="en-US" dirty="0"/>
              <a:t>MQTT</a:t>
            </a:r>
          </a:p>
          <a:p>
            <a:pPr lvl="1"/>
            <a:r>
              <a:rPr lang="en-US" dirty="0"/>
              <a:t>BLE</a:t>
            </a:r>
          </a:p>
        </p:txBody>
      </p:sp>
    </p:spTree>
    <p:extLst>
      <p:ext uri="{BB962C8B-B14F-4D97-AF65-F5344CB8AC3E}">
        <p14:creationId xmlns:p14="http://schemas.microsoft.com/office/powerpoint/2010/main" val="353792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0FBD9-D1FA-2E8F-163B-F5CD8300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Problems with IOT Devices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0BB0-BEFE-BC97-5902-B219E9024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en-US" dirty="0"/>
              <a:t>Lack of hardening(security is the last priority in development phase)</a:t>
            </a:r>
          </a:p>
          <a:p>
            <a:pPr marL="800100" lvl="1" indent="-342900">
              <a:buSzPct val="114999"/>
            </a:pPr>
            <a:r>
              <a:rPr lang="en-US" dirty="0"/>
              <a:t>Design Develop Deploy, …..</a:t>
            </a:r>
          </a:p>
          <a:p>
            <a:pPr marL="342900" indent="-342900"/>
            <a:r>
              <a:rPr lang="en-US" dirty="0"/>
              <a:t>Complexity(having to deal with hardware, firmware, and software)</a:t>
            </a:r>
          </a:p>
          <a:p>
            <a:pPr marL="342900" indent="-342900"/>
            <a:r>
              <a:rPr lang="en-US" dirty="0"/>
              <a:t>Everything is made in China</a:t>
            </a:r>
          </a:p>
          <a:p>
            <a:pPr marL="342900" indent="-342900"/>
            <a:endParaRPr lang="en-US"/>
          </a:p>
          <a:p>
            <a:pPr marL="342900" indent="-3429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9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2AAA7B-DD5A-486B-B28F-F19588315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99B21-A649-42D2-BB86-486C2E7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631EEB-EF96-4032-8B47-62220C13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37569-6E3D-4B34-AD3E-0FC79D7C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A0A741-DE46-43B7-A732-2C6D71E7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B4AD13-112F-436E-9596-F7557110C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FFB46F-1D3D-5CFF-2A7E-08B07648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r>
              <a:rPr lang="en-US"/>
              <a:t>Recon - Hardware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6D98D9-A8AD-432E-BD4E-FF8001244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D930-A5DE-838F-496A-D70B9BBB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6380065" cy="33189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FCCID(Federal Communications Commission </a:t>
            </a:r>
            <a:r>
              <a:rPr lang="en-US" dirty="0" err="1">
                <a:ea typeface="+mn-lt"/>
                <a:cs typeface="+mn-lt"/>
              </a:rPr>
              <a:t>IDentification</a:t>
            </a:r>
            <a:r>
              <a:rPr lang="en-US" dirty="0">
                <a:ea typeface="+mn-lt"/>
                <a:cs typeface="+mn-lt"/>
              </a:rPr>
              <a:t> number)</a:t>
            </a:r>
          </a:p>
          <a:p>
            <a:r>
              <a:rPr lang="en-US" dirty="0">
                <a:ea typeface="+mn-lt"/>
                <a:cs typeface="+mn-lt"/>
              </a:rPr>
              <a:t>Memory</a:t>
            </a:r>
          </a:p>
          <a:p>
            <a:pPr lvl="1">
              <a:buSzPct val="114999"/>
            </a:pPr>
            <a:r>
              <a:rPr lang="en-US" dirty="0"/>
              <a:t>Primary(DRAM &amp; SRAM)</a:t>
            </a:r>
          </a:p>
          <a:p>
            <a:pPr lvl="1">
              <a:buSzPct val="114999"/>
            </a:pPr>
            <a:r>
              <a:rPr lang="en-US" dirty="0"/>
              <a:t>Secondary(EEPROM &amp; Flash)</a:t>
            </a:r>
          </a:p>
          <a:p>
            <a:r>
              <a:rPr lang="en-US" dirty="0"/>
              <a:t>Tamper Analysis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picture containing text, electronics, microwave&#10;&#10;Description automatically generated">
            <a:extLst>
              <a:ext uri="{FF2B5EF4-FFF2-40B4-BE49-F238E27FC236}">
                <a16:creationId xmlns:a16="http://schemas.microsoft.com/office/drawing/2014/main" id="{9067856F-1C88-4386-9E3F-D7E6D1565F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44" b="16103"/>
          <a:stretch/>
        </p:blipFill>
        <p:spPr>
          <a:xfrm>
            <a:off x="8137325" y="1158024"/>
            <a:ext cx="2839277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6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F9BAB5E-B75F-68F0-4073-B692FF52F4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26" r="6" b="11169"/>
          <a:stretch/>
        </p:blipFill>
        <p:spPr>
          <a:xfrm>
            <a:off x="8135453" y="3631646"/>
            <a:ext cx="2843021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5816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C27F-A8B9-BC8C-0E36-DA682D7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Recon -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B426-8665-A9E4-A803-29A23289D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Glitching/fault injection – forces device to go into a less secure state and bypass security on device by deploying a strong electrical charge</a:t>
            </a:r>
          </a:p>
          <a:p>
            <a:r>
              <a:rPr lang="en-US" dirty="0"/>
              <a:t>Reverse Engineering(emulation tools)</a:t>
            </a:r>
          </a:p>
          <a:p>
            <a:r>
              <a:rPr lang="en-US" dirty="0"/>
              <a:t>File Systems(sometimes read Only)</a:t>
            </a:r>
          </a:p>
          <a:p>
            <a:pPr lvl="1"/>
            <a:r>
              <a:rPr lang="en-US" dirty="0" err="1"/>
              <a:t>SquashFS</a:t>
            </a:r>
            <a:endParaRPr lang="en-US" dirty="0"/>
          </a:p>
          <a:p>
            <a:pPr lvl="1"/>
            <a:r>
              <a:rPr lang="en-US" dirty="0" err="1"/>
              <a:t>CramFS</a:t>
            </a:r>
            <a:endParaRPr lang="en-US"/>
          </a:p>
          <a:p>
            <a:pPr lvl="1">
              <a:buSzPct val="114999"/>
            </a:pPr>
            <a:r>
              <a:rPr lang="en-US" dirty="0"/>
              <a:t>YAFFS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9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3D0FA-C728-D8BD-1F7E-73B4880C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Recon - Software</a:t>
            </a:r>
            <a:endParaRPr lang="en-US" sz="2800">
              <a:solidFill>
                <a:srgbClr val="262626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6E0B1-7B97-0886-F5E0-6DC23F874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Communication Protocols</a:t>
            </a:r>
          </a:p>
          <a:p>
            <a:pPr>
              <a:buSzPct val="114999"/>
            </a:pPr>
            <a:r>
              <a:rPr lang="en-US" sz="1800" dirty="0">
                <a:solidFill>
                  <a:srgbClr val="262626"/>
                </a:solidFill>
              </a:rPr>
              <a:t>App on Phone</a:t>
            </a:r>
          </a:p>
          <a:p>
            <a:pPr>
              <a:buSzPct val="114999"/>
            </a:pPr>
            <a:r>
              <a:rPr lang="en-US" sz="1800" dirty="0" err="1">
                <a:solidFill>
                  <a:srgbClr val="262626"/>
                </a:solidFill>
              </a:rPr>
              <a:t>Burpe</a:t>
            </a:r>
            <a:r>
              <a:rPr lang="en-US" sz="1800" dirty="0">
                <a:solidFill>
                  <a:srgbClr val="262626"/>
                </a:solidFill>
              </a:rPr>
              <a:t> Suite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F5F3C8-D22F-E903-76AC-54DA6E68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269162"/>
            <a:ext cx="6098041" cy="426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2981-F31A-88CD-EB17-617E9424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BA64-A039-9E65-B2CA-07BA70355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Defcon</a:t>
            </a:r>
          </a:p>
          <a:p>
            <a:r>
              <a:rPr lang="en-US"/>
              <a:t>Offensive IOT exploitation</a:t>
            </a:r>
          </a:p>
        </p:txBody>
      </p:sp>
      <p:pic>
        <p:nvPicPr>
          <p:cNvPr id="4" name="Picture 4" descr="A picture containing text, computer, person, indoor&#10;&#10;Description automatically generated">
            <a:extLst>
              <a:ext uri="{FF2B5EF4-FFF2-40B4-BE49-F238E27FC236}">
                <a16:creationId xmlns:a16="http://schemas.microsoft.com/office/drawing/2014/main" id="{A9B5DD15-D120-4332-8165-0563C1C5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25" y="25908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0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7649-74E5-DA27-C97F-8137115B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EFC24-FD5A-F8C6-AC2C-739C1FA9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Cisco Router</a:t>
            </a:r>
          </a:p>
          <a:p>
            <a:r>
              <a:rPr lang="en-US"/>
              <a:t>Multimeter</a:t>
            </a:r>
          </a:p>
          <a:p>
            <a:r>
              <a:rPr lang="en-US"/>
              <a:t>Micro Arduino</a:t>
            </a:r>
          </a:p>
          <a:p>
            <a:r>
              <a:rPr lang="en-US"/>
              <a:t>Logic Analyzer</a:t>
            </a:r>
          </a:p>
          <a:p>
            <a:r>
              <a:rPr lang="en-US" err="1"/>
              <a:t>Loudshik</a:t>
            </a:r>
          </a:p>
          <a:p>
            <a:r>
              <a:rPr lang="en-US"/>
              <a:t>NRF Dongle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00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TM00001032</Template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Organic</vt:lpstr>
      <vt:lpstr>IOT Pentesting</vt:lpstr>
      <vt:lpstr>What is IOT?</vt:lpstr>
      <vt:lpstr>Common Components</vt:lpstr>
      <vt:lpstr>Problems with IOT Devices</vt:lpstr>
      <vt:lpstr>Recon - Hardware</vt:lpstr>
      <vt:lpstr>Recon - Firmware</vt:lpstr>
      <vt:lpstr>Recon - Software</vt:lpstr>
      <vt:lpstr>Training</vt:lpstr>
      <vt:lpstr>Tools</vt:lpstr>
      <vt:lpstr>Loudshik</vt:lpstr>
      <vt:lpstr>Cisco Router</vt:lpstr>
      <vt:lpstr>NRF Dongle</vt:lpstr>
      <vt:lpstr>Multimeter</vt:lpstr>
      <vt:lpstr>Logic Analyzer</vt:lpstr>
      <vt:lpstr>ARUDIUNO</vt:lpstr>
      <vt:lpstr>Lab#1 UART</vt:lpstr>
      <vt:lpstr>Gotta love Cisco</vt:lpstr>
      <vt:lpstr>Taking it apart</vt:lpstr>
      <vt:lpstr>Finding Ground  Identifying Rx &amp; Tx</vt:lpstr>
      <vt:lpstr>Identifying RX &amp; TX</vt:lpstr>
      <vt:lpstr>Using Logic Analyzer </vt:lpstr>
      <vt:lpstr>Conversion</vt:lpstr>
      <vt:lpstr>Smart Locks</vt:lpstr>
      <vt:lpstr>Too small to see</vt:lpstr>
      <vt:lpstr>Recon</vt:lpstr>
      <vt:lpstr>Conclusion</vt:lpstr>
      <vt:lpstr>Best Practices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420</cp:revision>
  <dcterms:created xsi:type="dcterms:W3CDTF">2022-08-21T00:51:21Z</dcterms:created>
  <dcterms:modified xsi:type="dcterms:W3CDTF">2024-06-18T01:18:30Z</dcterms:modified>
</cp:coreProperties>
</file>